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enturyGothic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14119cee4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14119cee4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914119cee4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019be743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019be743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5019be743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15c79681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15c79681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915c79681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019be7433_0_23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019be743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15c79681c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15c79681c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915c79681c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15c79681c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15c79681c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915c79681c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019be743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019be743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5019be7433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019be7433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5019be7433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5019be7433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/>
          <p:nvPr>
            <p:ph type="title"/>
          </p:nvPr>
        </p:nvSpPr>
        <p:spPr>
          <a:xfrm>
            <a:off x="1945201" y="468083"/>
            <a:ext cx="65892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"/>
          <p:cNvSpPr txBox="1"/>
          <p:nvPr>
            <p:ph idx="1" type="body"/>
          </p:nvPr>
        </p:nvSpPr>
        <p:spPr>
          <a:xfrm>
            <a:off x="1942415" y="1600200"/>
            <a:ext cx="65919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0" type="dt"/>
          </p:nvPr>
        </p:nvSpPr>
        <p:spPr>
          <a:xfrm>
            <a:off x="7772400" y="4601765"/>
            <a:ext cx="7668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"/>
          <p:cNvSpPr txBox="1"/>
          <p:nvPr>
            <p:ph idx="11" type="ftr"/>
          </p:nvPr>
        </p:nvSpPr>
        <p:spPr>
          <a:xfrm>
            <a:off x="1943100" y="4601765"/>
            <a:ext cx="5716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511175" y="590550"/>
            <a:ext cx="58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1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25" lIns="83825" spcFirstLastPara="1" rIns="83825" wrap="square" tIns="838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25" lIns="83825" spcFirstLastPara="1" rIns="83825" wrap="square" tIns="83825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202" y="160526"/>
            <a:ext cx="700502" cy="70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7" name="Google Shape;47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idx="10" type="dt"/>
          </p:nvPr>
        </p:nvSpPr>
        <p:spPr>
          <a:xfrm>
            <a:off x="5739130" y="49878"/>
            <a:ext cx="324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with images">
  <p:cSld name="CUSTOM_1_1_1_1_1_1_1_1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>
            <a:off x="514350" y="3416721"/>
            <a:ext cx="2537091" cy="1212344"/>
          </a:xfrm>
          <a:custGeom>
            <a:rect b="b" l="l" r="r" t="t"/>
            <a:pathLst>
              <a:path extrusionOk="0" h="1430494" w="2993618">
                <a:moveTo>
                  <a:pt x="2869158" y="1430494"/>
                </a:moveTo>
                <a:lnTo>
                  <a:pt x="124460" y="1430494"/>
                </a:lnTo>
                <a:cubicBezTo>
                  <a:pt x="55880" y="1430494"/>
                  <a:pt x="0" y="1374614"/>
                  <a:pt x="0" y="13060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8" y="0"/>
                </a:lnTo>
                <a:cubicBezTo>
                  <a:pt x="2937739" y="0"/>
                  <a:pt x="2993618" y="55880"/>
                  <a:pt x="2993618" y="124460"/>
                </a:cubicBezTo>
                <a:lnTo>
                  <a:pt x="2993618" y="1306034"/>
                </a:lnTo>
                <a:cubicBezTo>
                  <a:pt x="2993618" y="1374614"/>
                  <a:pt x="2937739" y="1430494"/>
                  <a:pt x="2869158" y="1430494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3303364" y="3416721"/>
            <a:ext cx="2537091" cy="1212344"/>
          </a:xfrm>
          <a:custGeom>
            <a:rect b="b" l="l" r="r" t="t"/>
            <a:pathLst>
              <a:path extrusionOk="0" h="1430494" w="2993618">
                <a:moveTo>
                  <a:pt x="2869158" y="1430494"/>
                </a:moveTo>
                <a:lnTo>
                  <a:pt x="124460" y="1430494"/>
                </a:lnTo>
                <a:cubicBezTo>
                  <a:pt x="55880" y="1430494"/>
                  <a:pt x="0" y="1374614"/>
                  <a:pt x="0" y="13060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8" y="0"/>
                </a:lnTo>
                <a:cubicBezTo>
                  <a:pt x="2937739" y="0"/>
                  <a:pt x="2993618" y="55880"/>
                  <a:pt x="2993618" y="124460"/>
                </a:cubicBezTo>
                <a:lnTo>
                  <a:pt x="2993618" y="1306034"/>
                </a:lnTo>
                <a:cubicBezTo>
                  <a:pt x="2993618" y="1374614"/>
                  <a:pt x="2937739" y="1430494"/>
                  <a:pt x="2869158" y="1430494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6092380" y="3416721"/>
            <a:ext cx="2537091" cy="1212344"/>
          </a:xfrm>
          <a:custGeom>
            <a:rect b="b" l="l" r="r" t="t"/>
            <a:pathLst>
              <a:path extrusionOk="0" h="1430494" w="2993618">
                <a:moveTo>
                  <a:pt x="2869158" y="1430494"/>
                </a:moveTo>
                <a:lnTo>
                  <a:pt x="124460" y="1430494"/>
                </a:lnTo>
                <a:cubicBezTo>
                  <a:pt x="55880" y="1430494"/>
                  <a:pt x="0" y="1374614"/>
                  <a:pt x="0" y="13060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8" y="0"/>
                </a:lnTo>
                <a:cubicBezTo>
                  <a:pt x="2937739" y="0"/>
                  <a:pt x="2993618" y="55880"/>
                  <a:pt x="2993618" y="124460"/>
                </a:cubicBezTo>
                <a:lnTo>
                  <a:pt x="2993618" y="1306034"/>
                </a:lnTo>
                <a:cubicBezTo>
                  <a:pt x="2993618" y="1374614"/>
                  <a:pt x="2937739" y="1430494"/>
                  <a:pt x="2869158" y="1430494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514350" y="2683529"/>
            <a:ext cx="2537091" cy="1031848"/>
          </a:xfrm>
          <a:custGeom>
            <a:rect b="b" l="l" r="r" t="t"/>
            <a:pathLst>
              <a:path extrusionOk="0" h="1217520" w="2993618">
                <a:moveTo>
                  <a:pt x="2869158" y="1217520"/>
                </a:moveTo>
                <a:lnTo>
                  <a:pt x="124460" y="1217520"/>
                </a:lnTo>
                <a:cubicBezTo>
                  <a:pt x="55880" y="1217520"/>
                  <a:pt x="0" y="1161640"/>
                  <a:pt x="0" y="109306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8" y="0"/>
                </a:lnTo>
                <a:cubicBezTo>
                  <a:pt x="2937739" y="0"/>
                  <a:pt x="2993618" y="55880"/>
                  <a:pt x="2993618" y="124460"/>
                </a:cubicBezTo>
                <a:lnTo>
                  <a:pt x="2993618" y="1093060"/>
                </a:lnTo>
                <a:cubicBezTo>
                  <a:pt x="2993618" y="1161640"/>
                  <a:pt x="2937739" y="1217520"/>
                  <a:pt x="2869158" y="1217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3303364" y="2683529"/>
            <a:ext cx="2537091" cy="1031848"/>
          </a:xfrm>
          <a:custGeom>
            <a:rect b="b" l="l" r="r" t="t"/>
            <a:pathLst>
              <a:path extrusionOk="0" h="1217520" w="2993618">
                <a:moveTo>
                  <a:pt x="2869158" y="1217520"/>
                </a:moveTo>
                <a:lnTo>
                  <a:pt x="124460" y="1217520"/>
                </a:lnTo>
                <a:cubicBezTo>
                  <a:pt x="55880" y="1217520"/>
                  <a:pt x="0" y="1161640"/>
                  <a:pt x="0" y="109306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8" y="0"/>
                </a:lnTo>
                <a:cubicBezTo>
                  <a:pt x="2937739" y="0"/>
                  <a:pt x="2993618" y="55880"/>
                  <a:pt x="2993618" y="124460"/>
                </a:cubicBezTo>
                <a:lnTo>
                  <a:pt x="2993618" y="1093060"/>
                </a:lnTo>
                <a:cubicBezTo>
                  <a:pt x="2993618" y="1161640"/>
                  <a:pt x="2937739" y="1217520"/>
                  <a:pt x="2869158" y="1217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6092380" y="2683529"/>
            <a:ext cx="2537091" cy="1031848"/>
          </a:xfrm>
          <a:custGeom>
            <a:rect b="b" l="l" r="r" t="t"/>
            <a:pathLst>
              <a:path extrusionOk="0" h="1217520" w="2993618">
                <a:moveTo>
                  <a:pt x="2869158" y="1217520"/>
                </a:moveTo>
                <a:lnTo>
                  <a:pt x="124460" y="1217520"/>
                </a:lnTo>
                <a:cubicBezTo>
                  <a:pt x="55880" y="1217520"/>
                  <a:pt x="0" y="1161640"/>
                  <a:pt x="0" y="109306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8" y="0"/>
                </a:lnTo>
                <a:cubicBezTo>
                  <a:pt x="2937739" y="0"/>
                  <a:pt x="2993618" y="55880"/>
                  <a:pt x="2993618" y="124460"/>
                </a:cubicBezTo>
                <a:lnTo>
                  <a:pt x="2993618" y="1093060"/>
                </a:lnTo>
                <a:cubicBezTo>
                  <a:pt x="2993618" y="1161640"/>
                  <a:pt x="2937739" y="1217520"/>
                  <a:pt x="2869158" y="12175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514350" y="1600911"/>
            <a:ext cx="2537091" cy="1427542"/>
          </a:xfrm>
          <a:custGeom>
            <a:rect b="b" l="l" r="r" t="t"/>
            <a:pathLst>
              <a:path extrusionOk="0" h="1217520" w="2993618">
                <a:moveTo>
                  <a:pt x="2869158" y="1217520"/>
                </a:moveTo>
                <a:lnTo>
                  <a:pt x="124460" y="1217520"/>
                </a:lnTo>
                <a:cubicBezTo>
                  <a:pt x="55880" y="1217520"/>
                  <a:pt x="0" y="1161640"/>
                  <a:pt x="0" y="109306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8" y="0"/>
                </a:lnTo>
                <a:cubicBezTo>
                  <a:pt x="2937739" y="0"/>
                  <a:pt x="2993618" y="55880"/>
                  <a:pt x="2993618" y="124460"/>
                </a:cubicBezTo>
                <a:lnTo>
                  <a:pt x="2993618" y="1093060"/>
                </a:lnTo>
                <a:cubicBezTo>
                  <a:pt x="2993618" y="1161640"/>
                  <a:pt x="2937739" y="1217520"/>
                  <a:pt x="2869158" y="121752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3303363" y="1600923"/>
            <a:ext cx="2537091" cy="1427542"/>
          </a:xfrm>
          <a:custGeom>
            <a:rect b="b" l="l" r="r" t="t"/>
            <a:pathLst>
              <a:path extrusionOk="0" h="1217520" w="2993618">
                <a:moveTo>
                  <a:pt x="2869158" y="1217520"/>
                </a:moveTo>
                <a:lnTo>
                  <a:pt x="124460" y="1217520"/>
                </a:lnTo>
                <a:cubicBezTo>
                  <a:pt x="55880" y="1217520"/>
                  <a:pt x="0" y="1161640"/>
                  <a:pt x="0" y="109306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8" y="0"/>
                </a:lnTo>
                <a:cubicBezTo>
                  <a:pt x="2937739" y="0"/>
                  <a:pt x="2993618" y="55880"/>
                  <a:pt x="2993618" y="124460"/>
                </a:cubicBezTo>
                <a:lnTo>
                  <a:pt x="2993618" y="1093060"/>
                </a:lnTo>
                <a:cubicBezTo>
                  <a:pt x="2993618" y="1161640"/>
                  <a:pt x="2937739" y="1217520"/>
                  <a:pt x="2869158" y="121752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6092375" y="1600923"/>
            <a:ext cx="2537091" cy="1427542"/>
          </a:xfrm>
          <a:custGeom>
            <a:rect b="b" l="l" r="r" t="t"/>
            <a:pathLst>
              <a:path extrusionOk="0" h="1217520" w="2993618">
                <a:moveTo>
                  <a:pt x="2869158" y="1217520"/>
                </a:moveTo>
                <a:lnTo>
                  <a:pt x="124460" y="1217520"/>
                </a:lnTo>
                <a:cubicBezTo>
                  <a:pt x="55880" y="1217520"/>
                  <a:pt x="0" y="1161640"/>
                  <a:pt x="0" y="109306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9158" y="0"/>
                </a:lnTo>
                <a:cubicBezTo>
                  <a:pt x="2937739" y="0"/>
                  <a:pt x="2993618" y="55880"/>
                  <a:pt x="2993618" y="124460"/>
                </a:cubicBezTo>
                <a:lnTo>
                  <a:pt x="2993618" y="1093060"/>
                </a:lnTo>
                <a:cubicBezTo>
                  <a:pt x="2993618" y="1161640"/>
                  <a:pt x="2937739" y="1217520"/>
                  <a:pt x="2869158" y="121752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 txBox="1"/>
          <p:nvPr>
            <p:ph idx="1" type="subTitle"/>
          </p:nvPr>
        </p:nvSpPr>
        <p:spPr>
          <a:xfrm>
            <a:off x="612600" y="3185400"/>
            <a:ext cx="22821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100"/>
              <a:buNone/>
              <a:defRPr sz="1400"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9pPr>
          </a:lstStyle>
          <a:p/>
        </p:txBody>
      </p:sp>
      <p:sp>
        <p:nvSpPr>
          <p:cNvPr id="69" name="Google Shape;69;p6"/>
          <p:cNvSpPr txBox="1"/>
          <p:nvPr>
            <p:ph idx="2" type="body"/>
          </p:nvPr>
        </p:nvSpPr>
        <p:spPr>
          <a:xfrm>
            <a:off x="587897" y="3751530"/>
            <a:ext cx="23865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–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–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»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305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305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305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3" type="subTitle"/>
          </p:nvPr>
        </p:nvSpPr>
        <p:spPr>
          <a:xfrm>
            <a:off x="3416238" y="3185400"/>
            <a:ext cx="22821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100"/>
              <a:buNone/>
              <a:defRPr sz="1400"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9pPr>
          </a:lstStyle>
          <a:p/>
        </p:txBody>
      </p:sp>
      <p:sp>
        <p:nvSpPr>
          <p:cNvPr id="71" name="Google Shape;71;p6"/>
          <p:cNvSpPr txBox="1"/>
          <p:nvPr>
            <p:ph idx="4" type="body"/>
          </p:nvPr>
        </p:nvSpPr>
        <p:spPr>
          <a:xfrm>
            <a:off x="3378660" y="3751530"/>
            <a:ext cx="23865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–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–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»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305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305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305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5" type="subTitle"/>
          </p:nvPr>
        </p:nvSpPr>
        <p:spPr>
          <a:xfrm>
            <a:off x="6219875" y="3185400"/>
            <a:ext cx="22821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600"/>
              </a:buClr>
              <a:buSzPts val="100"/>
              <a:buNone/>
              <a:defRPr sz="1400">
                <a:solidFill>
                  <a:srgbClr val="FEE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9pPr>
          </a:lstStyle>
          <a:p/>
        </p:txBody>
      </p:sp>
      <p:sp>
        <p:nvSpPr>
          <p:cNvPr id="73" name="Google Shape;73;p6"/>
          <p:cNvSpPr txBox="1"/>
          <p:nvPr>
            <p:ph idx="6" type="body"/>
          </p:nvPr>
        </p:nvSpPr>
        <p:spPr>
          <a:xfrm>
            <a:off x="6169422" y="3751530"/>
            <a:ext cx="23865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300"/>
              <a:buChar char="•"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–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–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»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305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305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305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700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7" type="subTitle"/>
          </p:nvPr>
        </p:nvSpPr>
        <p:spPr>
          <a:xfrm>
            <a:off x="514350" y="543325"/>
            <a:ext cx="73491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9pPr>
          </a:lstStyle>
          <a:p/>
        </p:txBody>
      </p:sp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400">
                <a:solidFill>
                  <a:srgbClr val="FFFFFF"/>
                </a:solidFill>
              </a:defRPr>
            </a:lvl1pPr>
            <a:lvl2pPr lvl="1" rtl="0">
              <a:buNone/>
              <a:defRPr sz="1400">
                <a:solidFill>
                  <a:srgbClr val="FFFFFF"/>
                </a:solidFill>
              </a:defRPr>
            </a:lvl2pPr>
            <a:lvl3pPr lvl="2" rtl="0">
              <a:buNone/>
              <a:defRPr sz="1400">
                <a:solidFill>
                  <a:srgbClr val="FFFFFF"/>
                </a:solidFill>
              </a:defRPr>
            </a:lvl3pPr>
            <a:lvl4pPr lvl="3" rtl="0">
              <a:buNone/>
              <a:defRPr sz="1400">
                <a:solidFill>
                  <a:srgbClr val="FFFFFF"/>
                </a:solidFill>
              </a:defRPr>
            </a:lvl4pPr>
            <a:lvl5pPr lvl="4" rtl="0">
              <a:buNone/>
              <a:defRPr sz="1400">
                <a:solidFill>
                  <a:srgbClr val="FFFFFF"/>
                </a:solidFill>
              </a:defRPr>
            </a:lvl5pPr>
            <a:lvl6pPr lvl="5" rtl="0">
              <a:buNone/>
              <a:defRPr sz="1400">
                <a:solidFill>
                  <a:srgbClr val="FFFFFF"/>
                </a:solidFill>
              </a:defRPr>
            </a:lvl6pPr>
            <a:lvl7pPr lvl="6" rtl="0">
              <a:buNone/>
              <a:defRPr sz="1400">
                <a:solidFill>
                  <a:srgbClr val="FFFFFF"/>
                </a:solidFill>
              </a:defRPr>
            </a:lvl7pPr>
            <a:lvl8pPr lvl="7" rtl="0">
              <a:buNone/>
              <a:defRPr sz="1400">
                <a:solidFill>
                  <a:srgbClr val="FFFFFF"/>
                </a:solidFill>
              </a:defRPr>
            </a:lvl8pPr>
            <a:lvl9pPr lvl="8" rtl="0">
              <a:buNone/>
              <a:defRPr sz="1400"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  <p:sp>
        <p:nvSpPr>
          <p:cNvPr id="78" name="Google Shape;78;p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indent="-3810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4pPr>
            <a:lvl5pPr indent="-3810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»"/>
              <a:defRPr sz="2400"/>
            </a:lvl5pPr>
            <a:lvl6pPr indent="-3810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6pPr>
            <a:lvl7pPr indent="-3810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7pPr>
            <a:lvl8pPr indent="-3810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8pPr>
            <a:lvl9pPr indent="-3810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8075" y="4655162"/>
            <a:ext cx="389700" cy="3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8"/>
          <p:cNvSpPr txBox="1"/>
          <p:nvPr/>
        </p:nvSpPr>
        <p:spPr>
          <a:xfrm>
            <a:off x="8618077" y="4656214"/>
            <a:ext cx="3897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Google Shape;82;p8"/>
          <p:cNvSpPr txBox="1"/>
          <p:nvPr>
            <p:ph type="title"/>
          </p:nvPr>
        </p:nvSpPr>
        <p:spPr>
          <a:xfrm>
            <a:off x="311700" y="604500"/>
            <a:ext cx="8520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E744D"/>
              </a:buClr>
              <a:buSzPts val="2400"/>
              <a:buFont typeface="Source Sans Pro"/>
              <a:buNone/>
              <a:defRPr b="1" sz="2400">
                <a:solidFill>
                  <a:srgbClr val="EE74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E744D"/>
              </a:buClr>
              <a:buSzPts val="2400"/>
              <a:buFont typeface="Source Sans Pro"/>
              <a:buNone/>
              <a:defRPr b="1" sz="2400">
                <a:solidFill>
                  <a:srgbClr val="EE74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E744D"/>
              </a:buClr>
              <a:buSzPts val="2400"/>
              <a:buFont typeface="Source Sans Pro"/>
              <a:buNone/>
              <a:defRPr b="1" sz="2400">
                <a:solidFill>
                  <a:srgbClr val="EE74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E744D"/>
              </a:buClr>
              <a:buSzPts val="2400"/>
              <a:buFont typeface="Source Sans Pro"/>
              <a:buNone/>
              <a:defRPr b="1" sz="2400">
                <a:solidFill>
                  <a:srgbClr val="EE74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E744D"/>
              </a:buClr>
              <a:buSzPts val="2400"/>
              <a:buFont typeface="Source Sans Pro"/>
              <a:buNone/>
              <a:defRPr b="1" sz="2400">
                <a:solidFill>
                  <a:srgbClr val="EE74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E744D"/>
              </a:buClr>
              <a:buSzPts val="2400"/>
              <a:buFont typeface="Source Sans Pro"/>
              <a:buNone/>
              <a:defRPr b="1" sz="2400">
                <a:solidFill>
                  <a:srgbClr val="EE74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E744D"/>
              </a:buClr>
              <a:buSzPts val="2400"/>
              <a:buFont typeface="Source Sans Pro"/>
              <a:buNone/>
              <a:defRPr b="1" sz="2400">
                <a:solidFill>
                  <a:srgbClr val="EE74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E744D"/>
              </a:buClr>
              <a:buSzPts val="2400"/>
              <a:buFont typeface="Source Sans Pro"/>
              <a:buNone/>
              <a:defRPr b="1" sz="2400">
                <a:solidFill>
                  <a:srgbClr val="EE74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E744D"/>
              </a:buClr>
              <a:buSzPts val="2400"/>
              <a:buFont typeface="Source Sans Pro"/>
              <a:buNone/>
              <a:defRPr b="1" sz="2400">
                <a:solidFill>
                  <a:srgbClr val="EE74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Google Shape;83;p8"/>
          <p:cNvSpPr/>
          <p:nvPr/>
        </p:nvSpPr>
        <p:spPr>
          <a:xfrm>
            <a:off x="0" y="0"/>
            <a:ext cx="9144000" cy="461700"/>
          </a:xfrm>
          <a:prstGeom prst="rect">
            <a:avLst/>
          </a:prstGeom>
          <a:solidFill>
            <a:srgbClr val="CAE4E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 txBox="1"/>
          <p:nvPr/>
        </p:nvSpPr>
        <p:spPr>
          <a:xfrm>
            <a:off x="522813" y="38475"/>
            <a:ext cx="3378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OFFICE OF</a:t>
            </a:r>
            <a:endParaRPr sz="1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Curriculum &amp; Instructional Design</a:t>
            </a:r>
            <a:endParaRPr sz="1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Google Shape;85;p8"/>
          <p:cNvSpPr txBox="1"/>
          <p:nvPr/>
        </p:nvSpPr>
        <p:spPr>
          <a:xfrm>
            <a:off x="5562938" y="-7725"/>
            <a:ext cx="3455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Montserrat"/>
                <a:ea typeface="Montserrat"/>
                <a:cs typeface="Montserrat"/>
                <a:sym typeface="Montserrat"/>
              </a:rPr>
              <a:t>Health Education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Cherish, Choose, &amp; Champion Health!  E Ola Pono, E Mālama I Nā Piko.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64" y="53631"/>
            <a:ext cx="354438" cy="35443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"/>
          <p:cNvSpPr txBox="1"/>
          <p:nvPr>
            <p:ph idx="1" type="body"/>
          </p:nvPr>
        </p:nvSpPr>
        <p:spPr>
          <a:xfrm>
            <a:off x="311700" y="1216725"/>
            <a:ext cx="8520600" cy="20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Sans Pro"/>
              <a:buChar char="●"/>
              <a:defRPr sz="7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30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Sans Pro"/>
              <a:buChar char="○"/>
              <a:defRPr sz="7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7305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Sans Pro"/>
              <a:buChar char="■"/>
              <a:defRPr sz="7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305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Sans Pro"/>
              <a:buChar char="●"/>
              <a:defRPr sz="7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7305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Sans Pro"/>
              <a:buChar char="○"/>
              <a:defRPr sz="7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7305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Sans Pro"/>
              <a:buChar char="■"/>
              <a:defRPr sz="7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7305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Sans Pro"/>
              <a:buChar char="●"/>
              <a:defRPr sz="7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7305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Sans Pro"/>
              <a:buChar char="○"/>
              <a:defRPr sz="7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7305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Sans Pro"/>
              <a:buChar char="■"/>
              <a:defRPr sz="7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90" name="Google Shape;90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1" name="Google Shape;9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ight" type="blank">
  <p:cSld name="BLANK">
    <p:bg>
      <p:bgPr>
        <a:solidFill>
          <a:schemeClr val="accent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/>
          <p:nvPr/>
        </p:nvSpPr>
        <p:spPr>
          <a:xfrm>
            <a:off x="322800" y="328500"/>
            <a:ext cx="8498400" cy="448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385544" y="389475"/>
            <a:ext cx="8373000" cy="4364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1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25" lIns="83825" spcFirstLastPara="1" rIns="83825" wrap="square" tIns="838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99" name="Google Shape;99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25" lIns="83825" spcFirstLastPara="1" rIns="83825" wrap="square" tIns="838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0" name="Google Shape;100;p11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25" lIns="83825" spcFirstLastPara="1" rIns="83825" wrap="square" tIns="838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25" lIns="83825" spcFirstLastPara="1" rIns="83825" wrap="square" tIns="83825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4" y="171466"/>
            <a:ext cx="1981234" cy="497950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0638" y="14"/>
            <a:ext cx="1952625" cy="5140324"/>
            <a:chOff x="6627813" y="195717"/>
            <a:chExt cx="1952625" cy="5678034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5717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1"/>
          <p:cNvSpPr/>
          <p:nvPr/>
        </p:nvSpPr>
        <p:spPr>
          <a:xfrm flipH="1" rot="10800000">
            <a:off x="0" y="533400"/>
            <a:ext cx="1358891" cy="381000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1"/>
          <p:cNvSpPr txBox="1"/>
          <p:nvPr>
            <p:ph type="title"/>
          </p:nvPr>
        </p:nvSpPr>
        <p:spPr>
          <a:xfrm>
            <a:off x="1944687" y="467915"/>
            <a:ext cx="65898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1"/>
          <p:cNvSpPr txBox="1"/>
          <p:nvPr>
            <p:ph idx="1" type="body"/>
          </p:nvPr>
        </p:nvSpPr>
        <p:spPr>
          <a:xfrm>
            <a:off x="1943100" y="1600200"/>
            <a:ext cx="65913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"/>
          <p:cNvSpPr txBox="1"/>
          <p:nvPr>
            <p:ph idx="10" type="dt"/>
          </p:nvPr>
        </p:nvSpPr>
        <p:spPr>
          <a:xfrm>
            <a:off x="7772400" y="4601765"/>
            <a:ext cx="7668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1"/>
          <p:cNvSpPr txBox="1"/>
          <p:nvPr>
            <p:ph idx="11" type="ftr"/>
          </p:nvPr>
        </p:nvSpPr>
        <p:spPr>
          <a:xfrm>
            <a:off x="1943100" y="4601765"/>
            <a:ext cx="5716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1"/>
          <p:cNvSpPr txBox="1"/>
          <p:nvPr>
            <p:ph idx="12" type="sldNum"/>
          </p:nvPr>
        </p:nvSpPr>
        <p:spPr>
          <a:xfrm>
            <a:off x="511175" y="590550"/>
            <a:ext cx="58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Times New Roman"/>
              <a:buNone/>
              <a:defRPr b="0" i="0" sz="2000" u="none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4"/>
          <p:cNvPicPr preferRelativeResize="0"/>
          <p:nvPr/>
        </p:nvPicPr>
        <p:blipFill rotWithShape="1">
          <a:blip r:embed="rId1">
            <a:alphaModFix/>
          </a:blip>
          <a:srcRect b="42601" l="0" r="0" t="0"/>
          <a:stretch/>
        </p:blipFill>
        <p:spPr>
          <a:xfrm>
            <a:off x="-2" y="-3701"/>
            <a:ext cx="9144001" cy="48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560" y="64641"/>
            <a:ext cx="278130" cy="27813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"/>
          <p:cNvSpPr txBox="1"/>
          <p:nvPr/>
        </p:nvSpPr>
        <p:spPr>
          <a:xfrm>
            <a:off x="533400" y="60364"/>
            <a:ext cx="3378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OF</a:t>
            </a:r>
            <a:endParaRPr sz="1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 &amp; Instructional Design</a:t>
            </a:r>
            <a:endParaRPr sz="1400"/>
          </a:p>
        </p:txBody>
      </p:sp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 b="9436" l="2723" r="0" t="0"/>
          <a:stretch/>
        </p:blipFill>
        <p:spPr>
          <a:xfrm>
            <a:off x="0" y="1622265"/>
            <a:ext cx="4578269" cy="352123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/>
          <p:nvPr>
            <p:ph idx="10" type="dt"/>
          </p:nvPr>
        </p:nvSpPr>
        <p:spPr>
          <a:xfrm>
            <a:off x="5739130" y="49878"/>
            <a:ext cx="324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4"/>
          <p:cNvSpPr/>
          <p:nvPr/>
        </p:nvSpPr>
        <p:spPr>
          <a:xfrm>
            <a:off x="-1" y="5009139"/>
            <a:ext cx="8628600" cy="34200"/>
          </a:xfrm>
          <a:prstGeom prst="rect">
            <a:avLst/>
          </a:prstGeom>
          <a:solidFill>
            <a:srgbClr val="FEDC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hawaiipublicschools.org/TeachingAndLearning/HealthAndNutrition/WellnessGuidelines/Pages/PAS.aspx#:~:text=2022%20Hawaii%20State%20A%20Lifetime%20of%20Healthy%20Activity%20Physical%20Education%20(ALOHA%20PE)%20Project%20Video%20Competition%20Winners" TargetMode="External"/><Relationship Id="rId4" Type="http://schemas.openxmlformats.org/officeDocument/2006/relationships/hyperlink" Target="https://bit.ly/2024ALOHAPEentryform" TargetMode="External"/><Relationship Id="rId5" Type="http://schemas.openxmlformats.org/officeDocument/2006/relationships/hyperlink" Target="https://vimeo.com/712996594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9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ssuu.com/shapeamerica/docs/comprehensive_school_physical_activity_programs.fi?fr=sNmFlMzY0MDk5Mjc" TargetMode="External"/><Relationship Id="rId4" Type="http://schemas.openxmlformats.org/officeDocument/2006/relationships/hyperlink" Target="https://docs.google.com/document/d/19yD5IiIvvNsIa62lmQc7QrcwKNf0wzqvpsaLKnT_HH4/copy" TargetMode="External"/><Relationship Id="rId5" Type="http://schemas.openxmlformats.org/officeDocument/2006/relationships/hyperlink" Target="https://www.cdc.gov/healthyschools/physicalactivity/index.htm" TargetMode="External"/><Relationship Id="rId6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hawaiipublicschools.org/DOE%20Forms/HCPSIII-PhysicalEducation.pdf" TargetMode="External"/><Relationship Id="rId4" Type="http://schemas.openxmlformats.org/officeDocument/2006/relationships/hyperlink" Target="https://www.shapeamerica.org/Common/Uploaded%20files/document_manager/standards/pe/Grade-Level-Outcomes-for-K-12-Physical-Education.pdf" TargetMode="External"/><Relationship Id="rId9" Type="http://schemas.openxmlformats.org/officeDocument/2006/relationships/image" Target="../media/image19.jpg"/><Relationship Id="rId5" Type="http://schemas.openxmlformats.org/officeDocument/2006/relationships/hyperlink" Target="https://issuu.com/shapeamerica/docs/national_pe_standards_public_review_and_comment_r?fr=sYTA0YzYzODM2NDM" TargetMode="External"/><Relationship Id="rId6" Type="http://schemas.openxmlformats.org/officeDocument/2006/relationships/hyperlink" Target="https://www.shapeamerica.org/standards/pe/NPES_Task_Force.aspx" TargetMode="External"/><Relationship Id="rId7" Type="http://schemas.openxmlformats.org/officeDocument/2006/relationships/image" Target="../media/image8.jpg"/><Relationship Id="rId8" Type="http://schemas.openxmlformats.org/officeDocument/2006/relationships/hyperlink" Target="https://www.hawaiipublicschools.org/DOE%20Forms/Health%20and%20Nutrition/PEK-12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/>
        </p:nvSpPr>
        <p:spPr>
          <a:xfrm>
            <a:off x="411800" y="1323425"/>
            <a:ext cx="8383500" cy="21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●"/>
            </a:pPr>
            <a:r>
              <a:rPr lang="en" sz="2400">
                <a:solidFill>
                  <a:srgbClr val="262626"/>
                </a:solidFill>
              </a:rPr>
              <a:t>Adopt at least one policy to require annual courses in </a:t>
            </a:r>
            <a:r>
              <a:rPr b="1" lang="en" sz="2400">
                <a:solidFill>
                  <a:srgbClr val="262626"/>
                </a:solidFill>
              </a:rPr>
              <a:t>Health Education </a:t>
            </a:r>
            <a:r>
              <a:rPr lang="en" sz="2400">
                <a:solidFill>
                  <a:srgbClr val="262626"/>
                </a:solidFill>
              </a:rPr>
              <a:t>and </a:t>
            </a:r>
            <a:r>
              <a:rPr b="1" lang="en" sz="2400">
                <a:solidFill>
                  <a:srgbClr val="262626"/>
                </a:solidFill>
              </a:rPr>
              <a:t>Physical Education</a:t>
            </a:r>
            <a:r>
              <a:rPr lang="en" sz="2400">
                <a:solidFill>
                  <a:srgbClr val="262626"/>
                </a:solidFill>
              </a:rPr>
              <a:t> from </a:t>
            </a:r>
            <a:r>
              <a:rPr b="1" lang="en" sz="2400">
                <a:solidFill>
                  <a:srgbClr val="262626"/>
                </a:solidFill>
              </a:rPr>
              <a:t>grades K-8</a:t>
            </a:r>
            <a:r>
              <a:rPr lang="en" sz="2400">
                <a:solidFill>
                  <a:srgbClr val="262626"/>
                </a:solidFill>
              </a:rPr>
              <a:t>, in the Department of Education, that are aligned with national recommendations for </a:t>
            </a:r>
            <a:r>
              <a:rPr b="1" lang="en" sz="2400">
                <a:solidFill>
                  <a:srgbClr val="262626"/>
                </a:solidFill>
              </a:rPr>
              <a:t>instructional time</a:t>
            </a:r>
            <a:r>
              <a:rPr lang="en" sz="2400">
                <a:solidFill>
                  <a:srgbClr val="262626"/>
                </a:solidFill>
              </a:rPr>
              <a:t> and </a:t>
            </a:r>
            <a:r>
              <a:rPr b="1" lang="en" sz="2400">
                <a:solidFill>
                  <a:schemeClr val="dk1"/>
                </a:solidFill>
              </a:rPr>
              <a:t>teacher licensing.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662850" y="585400"/>
            <a:ext cx="7818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4B4B7"/>
                </a:solidFill>
              </a:rPr>
              <a:t>Objective 10</a:t>
            </a:r>
            <a:endParaRPr b="1" sz="3000">
              <a:solidFill>
                <a:srgbClr val="04B4B7"/>
              </a:solidFill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6113565" y="-3562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Physical Education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Promoting A Lifetime of Healthy Activity (ALOHA)</a:t>
            </a:r>
            <a:endParaRPr i="1" sz="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/>
        </p:nvSpPr>
        <p:spPr>
          <a:xfrm>
            <a:off x="178700" y="872675"/>
            <a:ext cx="5477700" cy="4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rgbClr val="262626"/>
                </a:solidFill>
              </a:rPr>
              <a:t>Why?</a:t>
            </a:r>
            <a:endParaRPr sz="2000">
              <a:solidFill>
                <a:srgbClr val="262626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○"/>
            </a:pPr>
            <a:r>
              <a:rPr lang="en" sz="2000">
                <a:solidFill>
                  <a:srgbClr val="262626"/>
                </a:solidFill>
              </a:rPr>
              <a:t>Goal - A Lifetime of Healthy Activity (ALOHA) PE </a:t>
            </a:r>
            <a:endParaRPr sz="2000">
              <a:solidFill>
                <a:srgbClr val="262626"/>
              </a:solidFill>
            </a:endParaRPr>
          </a:p>
          <a:p>
            <a:pPr indent="0" lvl="0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62626"/>
              </a:solidFill>
            </a:endParaRPr>
          </a:p>
          <a:p>
            <a:pPr indent="-355600" lvl="0" marL="457200" rtl="0" algn="l"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" sz="2000">
                <a:solidFill>
                  <a:srgbClr val="262626"/>
                </a:solidFill>
              </a:rPr>
              <a:t>How?</a:t>
            </a:r>
            <a:endParaRPr sz="2000">
              <a:solidFill>
                <a:srgbClr val="262626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○"/>
            </a:pPr>
            <a:r>
              <a:rPr lang="en" sz="2000">
                <a:solidFill>
                  <a:srgbClr val="262626"/>
                </a:solidFill>
              </a:rPr>
              <a:t>Comprehensive School Physical Activity Program (CSPAP)</a:t>
            </a:r>
            <a:endParaRPr sz="2000">
              <a:solidFill>
                <a:srgbClr val="262626"/>
              </a:solidFill>
            </a:endParaRPr>
          </a:p>
          <a:p>
            <a:pPr indent="0" lvl="0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62626"/>
              </a:solidFill>
            </a:endParaRPr>
          </a:p>
          <a:p>
            <a:pPr indent="-355600" lvl="0" marL="457200" rtl="0" algn="l"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" sz="2000">
                <a:solidFill>
                  <a:srgbClr val="262626"/>
                </a:solidFill>
              </a:rPr>
              <a:t>What?</a:t>
            </a:r>
            <a:endParaRPr sz="2000">
              <a:solidFill>
                <a:srgbClr val="262626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○"/>
            </a:pPr>
            <a:r>
              <a:rPr lang="en" sz="2000">
                <a:solidFill>
                  <a:srgbClr val="262626"/>
                </a:solidFill>
              </a:rPr>
              <a:t>Standards for K-12 Physical Education </a:t>
            </a:r>
            <a:endParaRPr sz="20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62626"/>
              </a:solidFill>
            </a:endParaRPr>
          </a:p>
          <a:p>
            <a:pPr indent="-355600" lvl="0" marL="457200" rtl="0" algn="l"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" sz="2000">
                <a:solidFill>
                  <a:srgbClr val="262626"/>
                </a:solidFill>
              </a:rPr>
              <a:t>Who?</a:t>
            </a:r>
            <a:endParaRPr sz="2000">
              <a:solidFill>
                <a:srgbClr val="262626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○"/>
            </a:pPr>
            <a:r>
              <a:rPr lang="en" sz="2000">
                <a:solidFill>
                  <a:srgbClr val="262626"/>
                </a:solidFill>
              </a:rPr>
              <a:t>Partnerships</a:t>
            </a:r>
            <a:endParaRPr sz="2000">
              <a:solidFill>
                <a:srgbClr val="262626"/>
              </a:solidFill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248600" y="371675"/>
            <a:ext cx="8795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4B4B7"/>
                </a:solidFill>
              </a:rPr>
              <a:t>Physical Education Foundation</a:t>
            </a:r>
            <a:endParaRPr b="1" sz="3000">
              <a:solidFill>
                <a:srgbClr val="04B4B7"/>
              </a:solidFill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6113565" y="-3562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Physical Education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Promoting A Lifetime of Healthy Activity (ALOHA)</a:t>
            </a:r>
            <a:endParaRPr i="1" sz="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575" y="1062425"/>
            <a:ext cx="2453950" cy="1842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3575" y="3071475"/>
            <a:ext cx="2453950" cy="18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/>
        </p:nvSpPr>
        <p:spPr>
          <a:xfrm>
            <a:off x="132850" y="352075"/>
            <a:ext cx="88878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4B4B7"/>
                </a:solidFill>
              </a:rPr>
              <a:t>Why: A Lifetime of Healthy Activity </a:t>
            </a:r>
            <a:endParaRPr b="1" sz="3200">
              <a:solidFill>
                <a:srgbClr val="04B4B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4B4B7"/>
                </a:solidFill>
              </a:rPr>
              <a:t>(ALOHA PE)</a:t>
            </a:r>
            <a:endParaRPr b="1" sz="3200">
              <a:solidFill>
                <a:srgbClr val="04B4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4B4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4B4B7"/>
              </a:solidFill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6113565" y="-3562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Physical Education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Promoting A Lifetime of Healthy Activity (ALOHA)</a:t>
            </a:r>
            <a:endParaRPr i="1"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238450" y="1453413"/>
            <a:ext cx="48096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lang="en" sz="1800">
                <a:solidFill>
                  <a:srgbClr val="212121"/>
                </a:solidFill>
              </a:rPr>
              <a:t>The goal of physical education is to develop </a:t>
            </a:r>
            <a:r>
              <a:rPr b="1" lang="en" sz="1800">
                <a:solidFill>
                  <a:srgbClr val="04B4B7"/>
                </a:solidFill>
              </a:rPr>
              <a:t>physically literate</a:t>
            </a:r>
            <a:r>
              <a:rPr lang="en" sz="1800">
                <a:solidFill>
                  <a:srgbClr val="212121"/>
                </a:solidFill>
              </a:rPr>
              <a:t> individuals who have the knowledge, skills, and confidence to enjoy a lifetime of healthful physical activity.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39" name="Google Shape;139;p16"/>
          <p:cNvSpPr txBox="1"/>
          <p:nvPr/>
        </p:nvSpPr>
        <p:spPr>
          <a:xfrm>
            <a:off x="6167300" y="3747725"/>
            <a:ext cx="210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12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ALOHA PE Project Video Competition - Student Videos</a:t>
            </a:r>
            <a:endParaRPr sz="1200">
              <a:solidFill>
                <a:srgbClr val="0000FF"/>
              </a:solidFill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5519888" y="4416888"/>
            <a:ext cx="340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https://bit.ly/2024ALOHAPEentryform</a:t>
            </a:r>
            <a:endParaRPr sz="1200">
              <a:solidFill>
                <a:srgbClr val="0000FF"/>
              </a:solidFill>
            </a:endParaRPr>
          </a:p>
        </p:txBody>
      </p:sp>
      <p:pic>
        <p:nvPicPr>
          <p:cNvPr id="141" name="Google Shape;141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175" y="1712119"/>
            <a:ext cx="3043238" cy="171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4825" y="2761719"/>
            <a:ext cx="2230914" cy="223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74214" y="2695400"/>
            <a:ext cx="2297214" cy="2297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idx="1" type="subTitle"/>
          </p:nvPr>
        </p:nvSpPr>
        <p:spPr>
          <a:xfrm>
            <a:off x="612600" y="3180613"/>
            <a:ext cx="2282100" cy="3450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Physical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17"/>
          <p:cNvSpPr txBox="1"/>
          <p:nvPr>
            <p:ph idx="2" type="body"/>
          </p:nvPr>
        </p:nvSpPr>
        <p:spPr>
          <a:xfrm>
            <a:off x="612450" y="3701786"/>
            <a:ext cx="2429700" cy="9903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-298450" lvl="0" marL="266700" rtl="0" algn="l">
              <a:spcBef>
                <a:spcPts val="300"/>
              </a:spcBef>
              <a:spcAft>
                <a:spcPts val="0"/>
              </a:spcAft>
              <a:buSzPts val="1300"/>
              <a:buChar char="•"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Reduced chance of obesity</a:t>
            </a:r>
            <a:endParaRPr sz="200"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2667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Reduced risk for chronic diseases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17"/>
          <p:cNvSpPr txBox="1"/>
          <p:nvPr>
            <p:ph idx="4" type="body"/>
          </p:nvPr>
        </p:nvSpPr>
        <p:spPr>
          <a:xfrm>
            <a:off x="3308106" y="3701788"/>
            <a:ext cx="2527800" cy="9903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-298450" lvl="0" marL="266700" rtl="0" algn="l">
              <a:spcBef>
                <a:spcPts val="300"/>
              </a:spcBef>
              <a:spcAft>
                <a:spcPts val="0"/>
              </a:spcAft>
              <a:buSzPts val="1300"/>
              <a:buChar char="•"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Reduced feelings of depression and anxiety</a:t>
            </a:r>
            <a:endParaRPr sz="200"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2667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Promotes psychological well-being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17"/>
          <p:cNvSpPr txBox="1"/>
          <p:nvPr>
            <p:ph idx="6" type="body"/>
          </p:nvPr>
        </p:nvSpPr>
        <p:spPr>
          <a:xfrm>
            <a:off x="6134125" y="3701788"/>
            <a:ext cx="2527800" cy="10989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-298450" lvl="0" marL="266700" rtl="0" algn="l">
              <a:spcBef>
                <a:spcPts val="300"/>
              </a:spcBef>
              <a:spcAft>
                <a:spcPts val="0"/>
              </a:spcAft>
              <a:buSzPts val="1300"/>
              <a:buChar char="•"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Improved attention &amp; concentration</a:t>
            </a:r>
            <a:endParaRPr sz="200"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2667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Memory</a:t>
            </a:r>
            <a:endParaRPr sz="200"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2667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cademic Achievement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17"/>
          <p:cNvSpPr txBox="1"/>
          <p:nvPr>
            <p:ph idx="3" type="subTitle"/>
          </p:nvPr>
        </p:nvSpPr>
        <p:spPr>
          <a:xfrm>
            <a:off x="3416238" y="3180613"/>
            <a:ext cx="2282100" cy="3450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Emotional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17"/>
          <p:cNvSpPr txBox="1"/>
          <p:nvPr>
            <p:ph idx="5" type="subTitle"/>
          </p:nvPr>
        </p:nvSpPr>
        <p:spPr>
          <a:xfrm>
            <a:off x="6219875" y="3180613"/>
            <a:ext cx="2282100" cy="3450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Cognitive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263" y="1676444"/>
            <a:ext cx="1250982" cy="12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6513" y="1632044"/>
            <a:ext cx="1250982" cy="12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8163" y="1632044"/>
            <a:ext cx="1250982" cy="125098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>
            <p:ph idx="12" type="sldNum"/>
          </p:nvPr>
        </p:nvSpPr>
        <p:spPr>
          <a:xfrm>
            <a:off x="17113568" y="9499702"/>
            <a:ext cx="10974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233050" y="481700"/>
            <a:ext cx="874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4B4B7"/>
                </a:solidFill>
              </a:rPr>
              <a:t>Benefits of Physical Activity</a:t>
            </a:r>
            <a:endParaRPr b="1" sz="3200">
              <a:solidFill>
                <a:srgbClr val="04B4B7"/>
              </a:solidFill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6113565" y="-3562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Physical Education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Promoting A Lifetime of Healthy Activity (ALOHA)</a:t>
            </a:r>
            <a:endParaRPr i="1" sz="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/>
        </p:nvSpPr>
        <p:spPr>
          <a:xfrm>
            <a:off x="256400" y="352075"/>
            <a:ext cx="87486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4B4B7"/>
                </a:solidFill>
              </a:rPr>
              <a:t>How: </a:t>
            </a:r>
            <a:r>
              <a:rPr b="1" lang="en" sz="3200">
                <a:solidFill>
                  <a:srgbClr val="04B4B7"/>
                </a:solidFill>
              </a:rPr>
              <a:t>Comprehensive School Physical Activity Program (CSPAP)</a:t>
            </a:r>
            <a:endParaRPr b="1" sz="3200">
              <a:solidFill>
                <a:srgbClr val="04B4B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4B4B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4B4B7"/>
              </a:solidFill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6113565" y="-3562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Physical Education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Promoting A Lifetime of Healthy Activity (ALOHA)</a:t>
            </a:r>
            <a:endParaRPr i="1"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163150" y="1618650"/>
            <a:ext cx="55785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SHAPE America - CSPAP Position Statement</a:t>
            </a:r>
            <a:endParaRPr sz="1800">
              <a:solidFill>
                <a:srgbClr val="0000FF"/>
              </a:solidFill>
            </a:endParaRPr>
          </a:p>
          <a:p>
            <a:pPr indent="-2286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rgbClr val="04B4B7"/>
                </a:solidFill>
              </a:rPr>
              <a:t>NEW release</a:t>
            </a:r>
            <a:endParaRPr sz="1800">
              <a:solidFill>
                <a:srgbClr val="04B4B7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CSPAP Self-Assessment Tool</a:t>
            </a:r>
            <a:endParaRPr sz="1800">
              <a:solidFill>
                <a:srgbClr val="0000FF"/>
              </a:solidFill>
            </a:endParaRPr>
          </a:p>
          <a:p>
            <a:pPr indent="-2286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Actionable now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Active Learning for Academic Achievement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2286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PD Credit c</a:t>
            </a:r>
            <a:r>
              <a:rPr lang="en" sz="1800">
                <a:solidFill>
                  <a:schemeClr val="dk1"/>
                </a:solidFill>
              </a:rPr>
              <a:t>ourse (Fall, Winter, Spring)</a:t>
            </a:r>
            <a:endParaRPr sz="1800">
              <a:solidFill>
                <a:schemeClr val="dk1"/>
              </a:solidFill>
            </a:endParaRPr>
          </a:p>
          <a:p>
            <a:pPr indent="-2286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PD Non-cr</a:t>
            </a:r>
            <a:r>
              <a:rPr lang="en" sz="1800">
                <a:solidFill>
                  <a:schemeClr val="dk1"/>
                </a:solidFill>
              </a:rPr>
              <a:t>edit course</a:t>
            </a:r>
            <a:endParaRPr sz="1800">
              <a:solidFill>
                <a:schemeClr val="dk1"/>
              </a:solidFill>
            </a:endParaRPr>
          </a:p>
          <a:p>
            <a:pPr indent="-228600" lvl="2" marL="6858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(February - Active Classrooms Month)</a:t>
            </a:r>
            <a:endParaRPr sz="1800">
              <a:solidFill>
                <a:schemeClr val="dk1"/>
              </a:solidFill>
            </a:endParaRPr>
          </a:p>
          <a:p>
            <a:pPr indent="-2286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1-2 Hour PD training for school staff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68" name="Google Shape;168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6100" y="1641562"/>
            <a:ext cx="3837465" cy="320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/>
        </p:nvSpPr>
        <p:spPr>
          <a:xfrm>
            <a:off x="124325" y="369300"/>
            <a:ext cx="89892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4B4B7"/>
                </a:solidFill>
              </a:rPr>
              <a:t>What: </a:t>
            </a:r>
            <a:r>
              <a:rPr b="1" lang="en" sz="3200">
                <a:solidFill>
                  <a:srgbClr val="04B4B7"/>
                </a:solidFill>
              </a:rPr>
              <a:t>Standards for Physical Education</a:t>
            </a:r>
            <a:endParaRPr b="1" sz="3200">
              <a:solidFill>
                <a:srgbClr val="04B4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4B4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4B4B7"/>
              </a:solidFill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6113565" y="-3562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Physical Education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Promoting A Lifetime of Healthy Activity (ALOHA)</a:t>
            </a:r>
            <a:endParaRPr i="1"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365175" y="1015900"/>
            <a:ext cx="4856400" cy="3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Hawaii 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HCPS III</a:t>
            </a:r>
            <a:endParaRPr sz="24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National</a:t>
            </a:r>
            <a:r>
              <a:rPr b="1"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</a:rPr>
              <a:t>- </a:t>
            </a:r>
            <a:r>
              <a:rPr lang="en" sz="24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SHAPE America</a:t>
            </a:r>
            <a:endParaRPr sz="24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SY 24-25 - Future revision of State Physical Education Standards (2-3 year process)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Latest Draft Version</a:t>
            </a:r>
            <a:r>
              <a:rPr lang="en" sz="2400">
                <a:solidFill>
                  <a:srgbClr val="0000FF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</a:rPr>
              <a:t>of the SHAPE America National Physical Education Standards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77" name="Google Shape;177;p1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1629" l="0" r="0" t="-1630"/>
          <a:stretch/>
        </p:blipFill>
        <p:spPr>
          <a:xfrm>
            <a:off x="7183244" y="2607075"/>
            <a:ext cx="1778237" cy="233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39775" y="1015902"/>
            <a:ext cx="1778238" cy="241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/>
        </p:nvSpPr>
        <p:spPr>
          <a:xfrm>
            <a:off x="124325" y="369300"/>
            <a:ext cx="89892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4B4B7"/>
                </a:solidFill>
              </a:rPr>
              <a:t>Who: DOH, HAHPERD, UH Manoa COE</a:t>
            </a:r>
            <a:endParaRPr b="1" sz="3200">
              <a:solidFill>
                <a:srgbClr val="04B4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4B4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4B4B7"/>
              </a:solidFill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6113565" y="-3562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Physical Education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Promoting A Lifetime of Healthy Activity (ALOHA)</a:t>
            </a:r>
            <a:endParaRPr i="1" sz="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012" y="2792800"/>
            <a:ext cx="2642225" cy="18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6815" y="1105200"/>
            <a:ext cx="1530370" cy="15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6575" y="2853525"/>
            <a:ext cx="1882600" cy="18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/>
        </p:nvSpPr>
        <p:spPr>
          <a:xfrm>
            <a:off x="334125" y="872675"/>
            <a:ext cx="5454300" cy="3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rgbClr val="262626"/>
                </a:solidFill>
              </a:rPr>
              <a:t>Why?</a:t>
            </a:r>
            <a:endParaRPr sz="2000">
              <a:solidFill>
                <a:srgbClr val="262626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○"/>
            </a:pPr>
            <a:r>
              <a:rPr lang="en" sz="2000">
                <a:solidFill>
                  <a:srgbClr val="262626"/>
                </a:solidFill>
              </a:rPr>
              <a:t>Goal - A Lifetime of Healthy Activity (ALOHA) PE </a:t>
            </a:r>
            <a:endParaRPr sz="2000">
              <a:solidFill>
                <a:srgbClr val="262626"/>
              </a:solidFill>
            </a:endParaRPr>
          </a:p>
          <a:p>
            <a:pPr indent="0" lvl="0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62626"/>
              </a:solidFill>
            </a:endParaRPr>
          </a:p>
          <a:p>
            <a:pPr indent="-355600" lvl="0" marL="457200" rtl="0" algn="l"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" sz="2000">
                <a:solidFill>
                  <a:srgbClr val="262626"/>
                </a:solidFill>
              </a:rPr>
              <a:t>How?</a:t>
            </a:r>
            <a:endParaRPr sz="2000">
              <a:solidFill>
                <a:srgbClr val="262626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○"/>
            </a:pPr>
            <a:r>
              <a:rPr lang="en" sz="2000">
                <a:solidFill>
                  <a:srgbClr val="262626"/>
                </a:solidFill>
              </a:rPr>
              <a:t>Comprehensive School Physical Activity Program (CSPAP)</a:t>
            </a:r>
            <a:endParaRPr sz="2000">
              <a:solidFill>
                <a:srgbClr val="262626"/>
              </a:solidFill>
            </a:endParaRPr>
          </a:p>
          <a:p>
            <a:pPr indent="0" lvl="0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62626"/>
              </a:solidFill>
            </a:endParaRPr>
          </a:p>
          <a:p>
            <a:pPr indent="-355600" lvl="0" marL="457200" rtl="0" algn="l"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" sz="2000">
                <a:solidFill>
                  <a:srgbClr val="262626"/>
                </a:solidFill>
              </a:rPr>
              <a:t>What?</a:t>
            </a:r>
            <a:endParaRPr sz="2000">
              <a:solidFill>
                <a:srgbClr val="262626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○"/>
            </a:pPr>
            <a:r>
              <a:rPr lang="en" sz="2000">
                <a:solidFill>
                  <a:srgbClr val="262626"/>
                </a:solidFill>
              </a:rPr>
              <a:t>Standards for K-12 Physical Education </a:t>
            </a:r>
            <a:endParaRPr sz="20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62626"/>
              </a:solidFill>
            </a:endParaRPr>
          </a:p>
          <a:p>
            <a:pPr indent="-355600" lvl="0" marL="457200" rtl="0" algn="l"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" sz="2000">
                <a:solidFill>
                  <a:srgbClr val="262626"/>
                </a:solidFill>
              </a:rPr>
              <a:t>Who?</a:t>
            </a:r>
            <a:endParaRPr sz="2000">
              <a:solidFill>
                <a:srgbClr val="262626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○"/>
            </a:pPr>
            <a:r>
              <a:rPr lang="en" sz="2000">
                <a:solidFill>
                  <a:srgbClr val="262626"/>
                </a:solidFill>
              </a:rPr>
              <a:t>Partnerships</a:t>
            </a:r>
            <a:endParaRPr sz="2000">
              <a:solidFill>
                <a:srgbClr val="262626"/>
              </a:solidFill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248600" y="371675"/>
            <a:ext cx="8795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4B4B7"/>
                </a:solidFill>
              </a:rPr>
              <a:t>Recap: </a:t>
            </a:r>
            <a:r>
              <a:rPr b="1" lang="en" sz="3000">
                <a:solidFill>
                  <a:srgbClr val="04B4B7"/>
                </a:solidFill>
              </a:rPr>
              <a:t>Physical Education Foundation</a:t>
            </a:r>
            <a:endParaRPr b="1" sz="3000">
              <a:solidFill>
                <a:srgbClr val="04B4B7"/>
              </a:solidFill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6113565" y="-3562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Physical Education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Promoting A Lifetime of Healthy Activity (ALOHA)</a:t>
            </a:r>
            <a:endParaRPr i="1" sz="6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7" name="Google Shape;197;p21"/>
          <p:cNvGrpSpPr/>
          <p:nvPr/>
        </p:nvGrpSpPr>
        <p:grpSpPr>
          <a:xfrm>
            <a:off x="5835141" y="1449824"/>
            <a:ext cx="2889936" cy="2461369"/>
            <a:chOff x="7175875" y="3114500"/>
            <a:chExt cx="1521900" cy="1521900"/>
          </a:xfrm>
        </p:grpSpPr>
        <p:sp>
          <p:nvSpPr>
            <p:cNvPr id="198" name="Google Shape;198;p21"/>
            <p:cNvSpPr/>
            <p:nvPr/>
          </p:nvSpPr>
          <p:spPr>
            <a:xfrm>
              <a:off x="7175875" y="3114500"/>
              <a:ext cx="1521900" cy="1521900"/>
            </a:xfrm>
            <a:prstGeom prst="ellipse">
              <a:avLst/>
            </a:prstGeom>
            <a:solidFill>
              <a:srgbClr val="04B4B7"/>
            </a:solidFill>
            <a:ln cap="flat" cmpd="sng" w="9525">
              <a:solidFill>
                <a:srgbClr val="04B4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9" name="Google Shape;199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8060" y="3276830"/>
              <a:ext cx="1349424" cy="13494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 Pag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